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6"/>
  </p:notesMasterIdLst>
  <p:sldIdLst>
    <p:sldId id="344" r:id="rId2"/>
    <p:sldId id="343" r:id="rId3"/>
    <p:sldId id="366" r:id="rId4"/>
    <p:sldId id="367" r:id="rId5"/>
    <p:sldId id="381" r:id="rId6"/>
    <p:sldId id="345" r:id="rId7"/>
    <p:sldId id="379" r:id="rId8"/>
    <p:sldId id="281" r:id="rId9"/>
    <p:sldId id="337" r:id="rId10"/>
    <p:sldId id="395" r:id="rId11"/>
    <p:sldId id="365" r:id="rId12"/>
    <p:sldId id="293" r:id="rId13"/>
    <p:sldId id="313" r:id="rId14"/>
    <p:sldId id="390" r:id="rId15"/>
    <p:sldId id="346" r:id="rId16"/>
    <p:sldId id="385" r:id="rId17"/>
    <p:sldId id="388" r:id="rId18"/>
    <p:sldId id="389" r:id="rId19"/>
    <p:sldId id="396" r:id="rId20"/>
    <p:sldId id="301" r:id="rId21"/>
    <p:sldId id="397" r:id="rId22"/>
    <p:sldId id="374" r:id="rId23"/>
    <p:sldId id="382" r:id="rId24"/>
    <p:sldId id="375" r:id="rId25"/>
    <p:sldId id="383" r:id="rId26"/>
    <p:sldId id="377" r:id="rId27"/>
    <p:sldId id="327" r:id="rId28"/>
    <p:sldId id="349" r:id="rId29"/>
    <p:sldId id="384" r:id="rId30"/>
    <p:sldId id="339" r:id="rId31"/>
    <p:sldId id="392" r:id="rId32"/>
    <p:sldId id="393" r:id="rId33"/>
    <p:sldId id="394" r:id="rId34"/>
    <p:sldId id="351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9900"/>
    <a:srgbClr val="4E8250"/>
    <a:srgbClr val="99FF33"/>
    <a:srgbClr val="FFE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1" autoAdjust="0"/>
    <p:restoredTop sz="79204" autoAdjust="0"/>
  </p:normalViewPr>
  <p:slideViewPr>
    <p:cSldViewPr snapToGrid="0" snapToObjects="1">
      <p:cViewPr>
        <p:scale>
          <a:sx n="53" d="100"/>
          <a:sy n="53" d="100"/>
        </p:scale>
        <p:origin x="3272" y="9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file:////C:\Users\Simon\Desktop\AFRICA%20RISISNG\Results%20Analysis%20201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oleObject" Target="file:////C:\Users\Simon\Desktop\AFRICA%20RISISNG\Results%20Analysis%20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oleObject" Target="file:////C:\Users\Simon\Desktop\AFRICA%20RISISNG\Results%20Analysis%20201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oleObject" Target="file:////C:\Users\Simon\Desktop\AFRICA%20RISISNG\Results%20Analysis%20201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oleObject" Target="file:////C:\Users\Simon\Desktop\AFRICA%20RISISNG\Results%20Analysis%2020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oleObject" Target="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'Analysis of Demos'!$C$9</c:f>
              <c:strCache>
                <c:ptCount val="1"/>
                <c:pt idx="0">
                  <c:v>Olympia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F6B-47AE-B314-8AADEA937B9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F6B-47AE-B314-8AADEA937B9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F6B-47AE-B314-8AADEA937B9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'Analysis of Demos'!$D$8:$F$8</c:f>
              <c:strCache>
                <c:ptCount val="3"/>
                <c:pt idx="0">
                  <c:v>Chipata</c:v>
                </c:pt>
                <c:pt idx="1">
                  <c:v>Lundazi</c:v>
                </c:pt>
                <c:pt idx="2">
                  <c:v>Katete</c:v>
                </c:pt>
              </c:strCache>
            </c:strRef>
          </c:cat>
          <c:val>
            <c:numRef>
              <c:f>'Analysis of Demos'!$D$9:$F$9</c:f>
              <c:numCache>
                <c:formatCode>0.00</c:formatCode>
                <c:ptCount val="3"/>
                <c:pt idx="0">
                  <c:v>9.595238</c:v>
                </c:pt>
                <c:pt idx="1">
                  <c:v>11.683333</c:v>
                </c:pt>
                <c:pt idx="2">
                  <c:v>10.116667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F6B-47AE-B314-8AADEA937B9F}"/>
            </c:ext>
          </c:extLst>
        </c:ser>
        <c:ser>
          <c:idx val="1"/>
          <c:order val="1"/>
          <c:tx>
            <c:strRef>
              <c:f>'Analysis of Demos'!$C$10</c:f>
              <c:strCache>
                <c:ptCount val="1"/>
                <c:pt idx="0">
                  <c:v>Chumfwa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Lbl>
              <c:idx val="0"/>
              <c:layout>
                <c:manualLayout>
                  <c:x val="0.0166666666666667"/>
                  <c:y val="-0.027777777777777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F6B-47AE-B314-8AADEA937B9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F6B-47AE-B314-8AADEA937B9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F6B-47AE-B314-8AADEA937B9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'Analysis of Demos'!$D$8:$F$8</c:f>
              <c:strCache>
                <c:ptCount val="3"/>
                <c:pt idx="0">
                  <c:v>Chipata</c:v>
                </c:pt>
                <c:pt idx="1">
                  <c:v>Lundazi</c:v>
                </c:pt>
                <c:pt idx="2">
                  <c:v>Katete</c:v>
                </c:pt>
              </c:strCache>
            </c:strRef>
          </c:cat>
          <c:val>
            <c:numRef>
              <c:f>'Analysis of Demos'!$D$10:$F$10</c:f>
              <c:numCache>
                <c:formatCode>0.00</c:formatCode>
                <c:ptCount val="3"/>
                <c:pt idx="0">
                  <c:v>7.104762</c:v>
                </c:pt>
                <c:pt idx="1">
                  <c:v>8.675</c:v>
                </c:pt>
                <c:pt idx="2">
                  <c:v>5.022222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F6B-47AE-B314-8AADEA937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822967840"/>
        <c:axId val="822970688"/>
      </c:barChart>
      <c:catAx>
        <c:axId val="822967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District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22970688"/>
        <c:crosses val="autoZero"/>
        <c:auto val="1"/>
        <c:lblAlgn val="ctr"/>
        <c:lblOffset val="100"/>
        <c:noMultiLvlLbl val="0"/>
      </c:catAx>
      <c:valAx>
        <c:axId val="822970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2967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FF-44F9-BCCB-E0CC238F949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FF-44F9-BCCB-E0CC238F949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4FF-44F9-BCCB-E0CC238F949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4FF-44F9-BCCB-E0CC238F949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4FF-44F9-BCCB-E0CC238F949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4FF-44F9-BCCB-E0CC238F949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4FF-44F9-BCCB-E0CC238F949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4FF-44F9-BCCB-E0CC238F949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4FF-44F9-BCCB-E0CC238F949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Sheet1!$F$6:$F$10</c:f>
              <c:strCache>
                <c:ptCount val="5"/>
                <c:pt idx="0">
                  <c:v>NC 09-350 MUSG</c:v>
                </c:pt>
                <c:pt idx="1">
                  <c:v>EXCEL 8</c:v>
                </c:pt>
                <c:pt idx="2">
                  <c:v>ZAMBEZI/2</c:v>
                </c:pt>
                <c:pt idx="3">
                  <c:v>MUSG 0614-24/32</c:v>
                </c:pt>
                <c:pt idx="4">
                  <c:v>OLYMPIA</c:v>
                </c:pt>
              </c:strCache>
            </c:strRef>
          </c:cat>
          <c:val>
            <c:numRef>
              <c:f>Sheet1!$G$6:$G$10</c:f>
              <c:numCache>
                <c:formatCode>General</c:formatCode>
                <c:ptCount val="5"/>
                <c:pt idx="0">
                  <c:v>10400.0</c:v>
                </c:pt>
                <c:pt idx="1">
                  <c:v>8972.0</c:v>
                </c:pt>
                <c:pt idx="2">
                  <c:v>10250.0</c:v>
                </c:pt>
                <c:pt idx="3">
                  <c:v>4972.0</c:v>
                </c:pt>
                <c:pt idx="4">
                  <c:v>6014.0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4FF-44F9-BCCB-E0CC238F9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3343792"/>
        <c:axId val="803499552"/>
      </c:barChart>
      <c:catAx>
        <c:axId val="8033437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3499552"/>
        <c:crosses val="autoZero"/>
        <c:auto val="1"/>
        <c:lblAlgn val="ctr"/>
        <c:lblOffset val="100"/>
        <c:noMultiLvlLbl val="0"/>
      </c:catAx>
      <c:valAx>
        <c:axId val="803499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34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060-4AB7-8485-4A8D001090D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060-4AB7-8485-4A8D001090D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060-4AB7-8485-4A8D001090D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060-4AB7-8485-4A8D001090D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060-4AB7-8485-4A8D001090D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060-4AB7-8485-4A8D001090D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060-4AB7-8485-4A8D001090D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060-4AB7-8485-4A8D001090D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'PVS SINDA'!$G$8:$G$12</c:f>
              <c:strCache>
                <c:ptCount val="5"/>
                <c:pt idx="0">
                  <c:v>NC 09-350 MUSG</c:v>
                </c:pt>
                <c:pt idx="1">
                  <c:v>OLYMPIA</c:v>
                </c:pt>
                <c:pt idx="2">
                  <c:v>EXCEL 8</c:v>
                </c:pt>
                <c:pt idx="3">
                  <c:v>ZAMBEZI/2</c:v>
                </c:pt>
                <c:pt idx="4">
                  <c:v>MUSG 0614-24/32</c:v>
                </c:pt>
              </c:strCache>
            </c:strRef>
          </c:cat>
          <c:val>
            <c:numRef>
              <c:f>'PVS SINDA'!$H$8:$H$12</c:f>
              <c:numCache>
                <c:formatCode>General</c:formatCode>
                <c:ptCount val="5"/>
                <c:pt idx="0">
                  <c:v>11090.0</c:v>
                </c:pt>
                <c:pt idx="1">
                  <c:v>10440.0</c:v>
                </c:pt>
                <c:pt idx="2">
                  <c:v>8926.0</c:v>
                </c:pt>
                <c:pt idx="3">
                  <c:v>8259.0</c:v>
                </c:pt>
                <c:pt idx="4">
                  <c:v>7352.0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060-4AB7-8485-4A8D001090D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800727632"/>
        <c:axId val="800736464"/>
      </c:barChart>
      <c:catAx>
        <c:axId val="800727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0736464"/>
        <c:crosses val="autoZero"/>
        <c:auto val="1"/>
        <c:lblAlgn val="ctr"/>
        <c:lblOffset val="100"/>
        <c:noMultiLvlLbl val="0"/>
      </c:catAx>
      <c:valAx>
        <c:axId val="8007364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07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F1-4E7D-8726-D6CA484F00B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8F1-4E7D-8726-D6CA484F00B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8F1-4E7D-8726-D6CA484F00B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8F1-4E7D-8726-D6CA484F00B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F1-4E7D-8726-D6CA484F00B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8F1-4E7D-8726-D6CA484F00B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8F1-4E7D-8726-D6CA484F00B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8F1-4E7D-8726-D6CA484F00B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0833333333333333"/>
                  <c:y val="0.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8F1-4E7D-8726-D6CA484F00B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8F1-4E7D-8726-D6CA484F00B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'PVS LUNDAZI'!$C$12:$C$16</c:f>
              <c:strCache>
                <c:ptCount val="5"/>
                <c:pt idx="0">
                  <c:v>OLYMPIA</c:v>
                </c:pt>
                <c:pt idx="1">
                  <c:v>NC 09-350 MUSG</c:v>
                </c:pt>
                <c:pt idx="2">
                  <c:v>ZAMBEZI/2</c:v>
                </c:pt>
                <c:pt idx="3">
                  <c:v>MUSG 0614-24/32</c:v>
                </c:pt>
                <c:pt idx="4">
                  <c:v>EXCEL 8</c:v>
                </c:pt>
              </c:strCache>
            </c:strRef>
          </c:cat>
          <c:val>
            <c:numRef>
              <c:f>'PVS LUNDAZI'!$D$12:$D$16</c:f>
              <c:numCache>
                <c:formatCode>0.00</c:formatCode>
                <c:ptCount val="5"/>
                <c:pt idx="0">
                  <c:v>16.36</c:v>
                </c:pt>
                <c:pt idx="1">
                  <c:v>14.17</c:v>
                </c:pt>
                <c:pt idx="2">
                  <c:v>12.21</c:v>
                </c:pt>
                <c:pt idx="3">
                  <c:v>8.732999999999998</c:v>
                </c:pt>
                <c:pt idx="4">
                  <c:v>8.710999999999998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8F1-4E7D-8726-D6CA484F00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00684304"/>
        <c:axId val="800700416"/>
      </c:barChart>
      <c:catAx>
        <c:axId val="8006843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0700416"/>
        <c:crosses val="autoZero"/>
        <c:auto val="1"/>
        <c:lblAlgn val="ctr"/>
        <c:lblOffset val="100"/>
        <c:noMultiLvlLbl val="0"/>
      </c:catAx>
      <c:valAx>
        <c:axId val="800700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068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72-4B3D-AA86-1DEE1DD300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72-4B3D-AA86-1DEE1DD3000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72-4B3D-AA86-1DEE1DD3000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172-4B3D-AA86-1DEE1DD3000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172-4B3D-AA86-1DEE1DD3000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172-4B3D-AA86-1DEE1DD3000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72-4B3D-AA86-1DEE1DD3000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172-4B3D-AA86-1DEE1DD3000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172-4B3D-AA86-1DEE1DD3000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F172-4B3D-AA86-1DEE1DD3000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'PVS CHIPATA'!$I$15:$I$19</c:f>
              <c:strCache>
                <c:ptCount val="5"/>
                <c:pt idx="0">
                  <c:v>NC 09-350 MUSG</c:v>
                </c:pt>
                <c:pt idx="1">
                  <c:v>ZAMBEZI/2</c:v>
                </c:pt>
                <c:pt idx="2">
                  <c:v>OLYMPIA</c:v>
                </c:pt>
                <c:pt idx="3">
                  <c:v>MUSG 0614-24/32</c:v>
                </c:pt>
                <c:pt idx="4">
                  <c:v>EXCEL 8</c:v>
                </c:pt>
              </c:strCache>
            </c:strRef>
          </c:cat>
          <c:val>
            <c:numRef>
              <c:f>'PVS CHIPATA'!$J$15:$J$19</c:f>
              <c:numCache>
                <c:formatCode>General</c:formatCode>
                <c:ptCount val="5"/>
                <c:pt idx="0">
                  <c:v>10.06</c:v>
                </c:pt>
                <c:pt idx="1">
                  <c:v>9.444</c:v>
                </c:pt>
                <c:pt idx="2">
                  <c:v>8.027999999999998</c:v>
                </c:pt>
                <c:pt idx="3">
                  <c:v>6.403</c:v>
                </c:pt>
                <c:pt idx="4">
                  <c:v>4.833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172-4B3D-AA86-1DEE1DD3000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803885904"/>
        <c:axId val="710831360"/>
      </c:barChart>
      <c:catAx>
        <c:axId val="8038859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710831360"/>
        <c:crosses val="autoZero"/>
        <c:auto val="1"/>
        <c:lblAlgn val="ctr"/>
        <c:lblOffset val="100"/>
        <c:noMultiLvlLbl val="0"/>
      </c:catAx>
      <c:valAx>
        <c:axId val="710831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Yeild </a:t>
                </a:r>
                <a:r>
                  <a:rPr lang="en-US" sz="1400" baseline="0">
                    <a:latin typeface="Garamond" panose="02020404030301010803" pitchFamily="18" charset="0"/>
                  </a:rPr>
                  <a:t> t/ha</a:t>
                </a:r>
                <a:endParaRPr lang="en-US" sz="1400">
                  <a:latin typeface="Garamond" panose="02020404030301010803" pitchFamily="18" charset="0"/>
                </a:endParaRPr>
              </a:p>
            </c:rich>
          </c:tx>
          <c:layout>
            <c:manualLayout>
              <c:xMode val="edge"/>
              <c:yMode val="edge"/>
              <c:x val="0.0498124706985467"/>
              <c:y val="0.1286184018664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88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cat>
            <c:strRef>
              <c:f>Sheet2!$D$27:$D$31</c:f>
              <c:strCache>
                <c:ptCount val="5"/>
                <c:pt idx="0">
                  <c:v>NC 09-350 MUSG </c:v>
                </c:pt>
                <c:pt idx="1">
                  <c:v>ZAMBEZI/2</c:v>
                </c:pt>
                <c:pt idx="2">
                  <c:v>OLYMPIA </c:v>
                </c:pt>
                <c:pt idx="3">
                  <c:v>MUSG 0614-24/32</c:v>
                </c:pt>
                <c:pt idx="4">
                  <c:v>EXCEL 8 </c:v>
                </c:pt>
              </c:strCache>
            </c:strRef>
          </c:cat>
          <c:val>
            <c:numRef>
              <c:f>Sheet2!$E$27:$E$31</c:f>
              <c:numCache>
                <c:formatCode>General</c:formatCode>
                <c:ptCount val="5"/>
                <c:pt idx="0">
                  <c:v>196.0</c:v>
                </c:pt>
                <c:pt idx="1">
                  <c:v>167.0</c:v>
                </c:pt>
                <c:pt idx="2">
                  <c:v>143.0</c:v>
                </c:pt>
                <c:pt idx="3">
                  <c:v>142.0</c:v>
                </c:pt>
                <c:pt idx="4">
                  <c:v>50.0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A1F-4058-B2FC-D918680761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0680464"/>
        <c:axId val="802963568"/>
      </c:barChart>
      <c:catAx>
        <c:axId val="8006804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2963568"/>
        <c:crosses val="autoZero"/>
        <c:auto val="1"/>
        <c:lblAlgn val="ctr"/>
        <c:lblOffset val="100"/>
        <c:noMultiLvlLbl val="0"/>
      </c:catAx>
      <c:valAx>
        <c:axId val="802963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Frequency</a:t>
                </a:r>
              </a:p>
            </c:rich>
          </c:tx>
          <c:layout>
            <c:manualLayout>
              <c:xMode val="edge"/>
              <c:yMode val="edge"/>
              <c:x val="0.0288427405040824"/>
              <c:y val="0.3207772318322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068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496578547483"/>
          <c:y val="0.0647249190938511"/>
          <c:w val="0.878443864569638"/>
          <c:h val="0.6357407265839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F6D-4D8A-ABF1-BAA46943B2D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F6D-4D8A-ABF1-BAA46943B2D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F6D-4D8A-ABF1-BAA46943B2D3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F6D-4D8A-ABF1-BAA46943B2D3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F6D-4D8A-ABF1-BAA46943B2D3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F6D-4D8A-ABF1-BAA46943B2D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F6D-4D8A-ABF1-BAA46943B2D3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F6D-4D8A-ABF1-BAA46943B2D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 TRIAL'!$F$3:$F$11</c:f>
              <c:strCache>
                <c:ptCount val="9"/>
                <c:pt idx="0">
                  <c:v>Ridger/Hand Hoe</c:v>
                </c:pt>
                <c:pt idx="1">
                  <c:v>Ridger/ Hand pulling</c:v>
                </c:pt>
                <c:pt idx="2">
                  <c:v>Ridger No Weeding</c:v>
                </c:pt>
                <c:pt idx="3">
                  <c:v>Ripper/ Hand pulling</c:v>
                </c:pt>
                <c:pt idx="4">
                  <c:v>Ripper/ Hand hoe</c:v>
                </c:pt>
                <c:pt idx="5">
                  <c:v>Basins / Hand Hoe</c:v>
                </c:pt>
                <c:pt idx="6">
                  <c:v>Basins /Hand pulling</c:v>
                </c:pt>
                <c:pt idx="7">
                  <c:v>Ripper/ No weeding</c:v>
                </c:pt>
                <c:pt idx="8">
                  <c:v>Basin / No Weeding</c:v>
                </c:pt>
              </c:strCache>
            </c:strRef>
          </c:cat>
          <c:val>
            <c:numRef>
              <c:f>'CA TRIAL'!$G$3:$G$11</c:f>
              <c:numCache>
                <c:formatCode>General</c:formatCode>
                <c:ptCount val="9"/>
                <c:pt idx="0">
                  <c:v>32.12</c:v>
                </c:pt>
                <c:pt idx="1">
                  <c:v>26.57</c:v>
                </c:pt>
                <c:pt idx="2">
                  <c:v>24.0</c:v>
                </c:pt>
                <c:pt idx="3">
                  <c:v>19.52</c:v>
                </c:pt>
                <c:pt idx="4">
                  <c:v>18.13</c:v>
                </c:pt>
                <c:pt idx="5">
                  <c:v>16.01000000000001</c:v>
                </c:pt>
                <c:pt idx="6">
                  <c:v>14.82</c:v>
                </c:pt>
                <c:pt idx="7">
                  <c:v>2.283</c:v>
                </c:pt>
                <c:pt idx="8">
                  <c:v>2.267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1F6D-4D8A-ABF1-BAA46943B2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12494064"/>
        <c:axId val="822568560"/>
      </c:barChart>
      <c:catAx>
        <c:axId val="7124940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/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22568560"/>
        <c:crosses val="autoZero"/>
        <c:auto val="1"/>
        <c:lblAlgn val="ctr"/>
        <c:lblOffset val="100"/>
        <c:noMultiLvlLbl val="0"/>
      </c:catAx>
      <c:valAx>
        <c:axId val="82256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/>
                  <a:t>Yield</a:t>
                </a:r>
                <a:r>
                  <a:rPr lang="en-US" sz="1400" baseline="0"/>
                  <a:t> t/ha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71249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Garamond" panose="02020404030301010803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5079B-168E-F440-A355-B4FDAC7C5283}" type="datetimeFigureOut">
              <a:rPr lang="en-US" smtClean="0"/>
              <a:pPr/>
              <a:t>9/9/17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5E650-B4C6-7B45-8448-B40E89910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934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26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34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Farmers</a:t>
            </a:r>
            <a:r>
              <a:rPr lang="en-US" baseline="0" dirty="0"/>
              <a:t> may use high yielding and disease free vines, but the spacing will always betray them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09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8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Also worked</a:t>
            </a:r>
            <a:r>
              <a:rPr lang="en-US" baseline="0" dirty="0"/>
              <a:t> with students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50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Farmers happy when they see cracks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90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94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01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41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46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64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Reliable</a:t>
            </a:r>
            <a:r>
              <a:rPr lang="en-US" baseline="0" dirty="0"/>
              <a:t> source of water – heavily selection of material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46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29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588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30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5278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221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4111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725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493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725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725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70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574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668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942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021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697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875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0" descr="fondead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5775" y="3949700"/>
            <a:ext cx="357822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16" descr="BANNER PPT SPHI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67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rgbClr val="5F5F5F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5F5F5F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rgbClr val="5F5F5F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5F5F5F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pn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21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4.jpeg"/><Relationship Id="rId5" Type="http://schemas.openxmlformats.org/officeDocument/2006/relationships/image" Target="../media/image10.jpeg"/><Relationship Id="rId6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jpeg"/><Relationship Id="rId5" Type="http://schemas.openxmlformats.org/officeDocument/2006/relationships/image" Target="../media/image36.jpeg"/><Relationship Id="rId6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42.jpeg"/><Relationship Id="rId5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Relationship Id="rId3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3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png"/><Relationship Id="rId5" Type="http://schemas.openxmlformats.org/officeDocument/2006/relationships/image" Target="../media/image5.png"/><Relationship Id="rId6" Type="http://schemas.openxmlformats.org/officeDocument/2006/relationships/image" Target="../media/image15.jpe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jpeg"/><Relationship Id="rId10" Type="http://schemas.openxmlformats.org/officeDocument/2006/relationships/image" Target="../media/image19.png"/><Relationship Id="rId11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10.jpeg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137" y="3493907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Felistus Chipungu, Martin </a:t>
            </a:r>
            <a:r>
              <a:rPr lang="en-US" sz="2800" b="1" dirty="0" err="1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Chiona</a:t>
            </a:r>
            <a:r>
              <a:rPr lang="en-US" sz="28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Simon </a:t>
            </a:r>
            <a:r>
              <a:rPr lang="en-US" sz="2800" b="1" dirty="0" err="1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Mudenda</a:t>
            </a:r>
            <a:endParaRPr lang="en-US" sz="2800" b="1" dirty="0">
              <a:effectLst/>
              <a:latin typeface="Gill Sans MT" panose="020B05020201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3451" y="1283769"/>
            <a:ext cx="886372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3800" b="1" dirty="0">
                <a:effectLst/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Africa RISING going to scale in the Eastern Province of Zambia—Theme 2 (Orange- Fleshed Sweetpotato)</a:t>
            </a:r>
            <a:endParaRPr lang="en-US" sz="3800" dirty="0">
              <a:effectLst/>
              <a:latin typeface="Gill Sans MT" panose="020B05020201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0137" y="4673288"/>
            <a:ext cx="8895843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805"/>
              </a:spcBef>
              <a:spcAft>
                <a:spcPts val="805"/>
              </a:spcAft>
            </a:pP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 end review meeting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Chisamba Protea Hotel,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Lusaka, Zambia (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7-8</a:t>
            </a:r>
            <a:r>
              <a:rPr lang="en-US" sz="2400" b="1" kern="1800" baseline="30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Sept 2017) 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CIP Logo 0-65-100-0 12X12 (2)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2300" y="5214335"/>
            <a:ext cx="1766286" cy="1536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549" y="5139665"/>
            <a:ext cx="1470222" cy="1629165"/>
          </a:xfrm>
          <a:prstGeom prst="rect">
            <a:avLst/>
          </a:prstGeom>
        </p:spPr>
      </p:pic>
      <p:pic>
        <p:nvPicPr>
          <p:cNvPr id="9" name="Picture 8" descr="Macintosh HD:private:var:folders:z3:dfg5j48x0cq25h2pfbxzhjbc0000gp:T:TemporaryItems:Africa RISING asset sticker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3940" y="5655453"/>
            <a:ext cx="2520950" cy="1066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7839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261872"/>
            <a:ext cx="9272017" cy="868680"/>
          </a:xfrm>
        </p:spPr>
        <p:txBody>
          <a:bodyPr/>
          <a:lstStyle/>
          <a:p>
            <a:r>
              <a:rPr lang="en-US" dirty="0"/>
              <a:t>Yield results of OFSP demos and GM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02513468"/>
              </p:ext>
            </p:extLst>
          </p:nvPr>
        </p:nvGraphicFramePr>
        <p:xfrm>
          <a:off x="3730753" y="3511296"/>
          <a:ext cx="5285232" cy="318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19" y="2167128"/>
            <a:ext cx="296265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/>
              <a:t>Chipata</a:t>
            </a:r>
            <a:r>
              <a:rPr lang="en-US" sz="2400" dirty="0"/>
              <a:t>:  </a:t>
            </a:r>
          </a:p>
          <a:p>
            <a:pPr lvl="0"/>
            <a:r>
              <a:rPr lang="en-US" sz="2400" dirty="0"/>
              <a:t>Olympia (4684.33), and </a:t>
            </a:r>
            <a:r>
              <a:rPr lang="en-US" sz="2400" dirty="0" err="1"/>
              <a:t>Chumfwa</a:t>
            </a:r>
            <a:r>
              <a:rPr lang="en-US" sz="2400" dirty="0"/>
              <a:t> (2084.27)</a:t>
            </a:r>
          </a:p>
          <a:p>
            <a:pPr lvl="0"/>
            <a:endParaRPr lang="en-US" sz="1600" dirty="0"/>
          </a:p>
          <a:p>
            <a:pPr lvl="0"/>
            <a:r>
              <a:rPr lang="en-US" sz="2400" dirty="0" err="1"/>
              <a:t>Lundazi</a:t>
            </a:r>
            <a:r>
              <a:rPr lang="en-US" sz="2400" dirty="0"/>
              <a:t>:  Olympia (6864.30), and </a:t>
            </a:r>
            <a:r>
              <a:rPr lang="en-US" sz="2400" dirty="0" err="1"/>
              <a:t>Chumfwa</a:t>
            </a:r>
            <a:r>
              <a:rPr lang="en-US" sz="2400" dirty="0"/>
              <a:t> (3723.60)</a:t>
            </a:r>
          </a:p>
          <a:p>
            <a:pPr lvl="0"/>
            <a:endParaRPr lang="en-US" sz="1600" dirty="0"/>
          </a:p>
          <a:p>
            <a:pPr lvl="0"/>
            <a:r>
              <a:rPr lang="en-US" sz="2400" dirty="0" err="1"/>
              <a:t>Katete</a:t>
            </a:r>
            <a:r>
              <a:rPr lang="en-US" sz="2400" dirty="0"/>
              <a:t>:  Olympia (5228.69), and </a:t>
            </a:r>
            <a:r>
              <a:rPr lang="en-US" sz="2400" dirty="0" err="1"/>
              <a:t>Chumfwa</a:t>
            </a:r>
            <a:r>
              <a:rPr lang="en-US" sz="2400" dirty="0"/>
              <a:t> (-89.90)</a:t>
            </a:r>
          </a:p>
        </p:txBody>
      </p:sp>
      <p:sp>
        <p:nvSpPr>
          <p:cNvPr id="7" name="Rectangle 6"/>
          <p:cNvSpPr/>
          <p:nvPr/>
        </p:nvSpPr>
        <p:spPr>
          <a:xfrm>
            <a:off x="3913629" y="1974796"/>
            <a:ext cx="51023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Mean yield ranged= 10 to 12 t/ha for Olympia and 4.5 to 8t for </a:t>
            </a:r>
            <a:r>
              <a:rPr lang="en-US" sz="2400" dirty="0" err="1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Chunfwa</a:t>
            </a:r>
            <a:r>
              <a:rPr lang="en-US" sz="240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Lundazi</a:t>
            </a:r>
            <a:r>
              <a:rPr lang="en-US" sz="240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had the highest root yields,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2979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1070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0" y="1126659"/>
            <a:ext cx="92582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9900"/>
                </a:solidFill>
                <a:latin typeface="+mj-lt"/>
                <a:ea typeface="ＭＳ Ｐゴシック" charset="0"/>
                <a:cs typeface="+mj-cs"/>
              </a:rPr>
              <a:t>Development and sustaining a viable seed system: </a:t>
            </a:r>
            <a:r>
              <a:rPr lang="en-US" sz="2800" b="1" kern="0" dirty="0">
                <a:solidFill>
                  <a:srgbClr val="000000"/>
                </a:solidFill>
                <a:ea typeface="ＭＳ Ｐゴシック" charset="0"/>
              </a:rPr>
              <a:t>In collaboration with ZARI, to ensure availability of pre-basic planting materials in tissue culture and screen houses-</a:t>
            </a:r>
            <a:endParaRPr lang="en-US" sz="3200" dirty="0">
              <a:solidFill>
                <a:srgbClr val="FF9900"/>
              </a:solidFill>
              <a:latin typeface="+mj-lt"/>
              <a:ea typeface="ＭＳ Ｐゴシック" charset="0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76" y="3033827"/>
            <a:ext cx="4620342" cy="3628232"/>
          </a:xfrm>
          <a:prstGeom prst="rect">
            <a:avLst/>
          </a:prstGeom>
        </p:spPr>
      </p:pic>
      <p:pic>
        <p:nvPicPr>
          <p:cNvPr id="9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753" y="4170947"/>
            <a:ext cx="3263572" cy="2437444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8289" y="3034312"/>
            <a:ext cx="3226559" cy="21434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84848" y="2852928"/>
            <a:ext cx="2176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680 bundles were disseminated to multipliers</a:t>
            </a:r>
          </a:p>
        </p:txBody>
      </p:sp>
    </p:spTree>
    <p:extLst>
      <p:ext uri="{BB962C8B-B14F-4D97-AF65-F5344CB8AC3E}">
        <p14:creationId xmlns:p14="http://schemas.microsoft.com/office/powerpoint/2010/main" val="1708702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60" y="989362"/>
            <a:ext cx="8811494" cy="447054"/>
          </a:xfrm>
        </p:spPr>
        <p:txBody>
          <a:bodyPr/>
          <a:lstStyle/>
          <a:p>
            <a:r>
              <a:rPr lang="en-US" sz="2800" dirty="0"/>
              <a:t>Decentralized vine multipliers (DVMs)</a:t>
            </a:r>
          </a:p>
        </p:txBody>
      </p:sp>
      <p:sp>
        <p:nvSpPr>
          <p:cNvPr id="9" name="Rectangle 8"/>
          <p:cNvSpPr/>
          <p:nvPr/>
        </p:nvSpPr>
        <p:spPr>
          <a:xfrm>
            <a:off x="145470" y="1526249"/>
            <a:ext cx="52694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increase access to varieties and  quality ‘seed’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105" y="2636706"/>
            <a:ext cx="5416062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Vine production is during dry season and under irrigation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Vines are from the screen house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65 farmers were recruited &amp; trained in 2017</a:t>
            </a:r>
          </a:p>
          <a:p>
            <a:pPr>
              <a:spcAft>
                <a:spcPts val="800"/>
              </a:spcAft>
            </a:pPr>
            <a:r>
              <a:rPr 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ZARI and Extension workers</a:t>
            </a:r>
          </a:p>
          <a:p>
            <a:pPr>
              <a:spcAft>
                <a:spcPts val="800"/>
              </a:spcAft>
            </a:pPr>
            <a:r>
              <a:rPr 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NGOs: Care, COMACO, TLC, Profit+, SAIOMA , CRS, RICH</a:t>
            </a:r>
          </a:p>
          <a:p>
            <a:pPr>
              <a:spcAft>
                <a:spcPts val="800"/>
              </a:spcAft>
            </a:pPr>
            <a:r>
              <a:rPr 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Community leaders important </a:t>
            </a:r>
          </a:p>
        </p:txBody>
      </p:sp>
      <p:pic>
        <p:nvPicPr>
          <p:cNvPr id="11" name="Picture 10" descr="C:\Users\user\Pictures\Work Photoz\OFSP Nursery Monitoring\20141204_123055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958" y="4268525"/>
            <a:ext cx="3729042" cy="256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98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image30.jpg" descr="Description: C:\Users\HP\Desktop\Ntonda DVM pictures\B-Planting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957" y="1526019"/>
            <a:ext cx="3729042" cy="266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977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13" y="924997"/>
            <a:ext cx="8665587" cy="590636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Vine dissemination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3957" y="1874520"/>
            <a:ext cx="5116309" cy="473026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Involved Mother Baby Trials/demos- 50 babies per mother</a:t>
            </a:r>
          </a:p>
          <a:p>
            <a:pPr>
              <a:buFont typeface="Wingdings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Distributed through clinics</a:t>
            </a:r>
          </a:p>
          <a:p>
            <a:pPr>
              <a:buFont typeface="Wingdings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Through school demos</a:t>
            </a:r>
          </a:p>
          <a:p>
            <a:pPr>
              <a:buFont typeface="Wingdings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Decentralized multipliers by sale of vines or in exchange for </a:t>
            </a:r>
            <a:r>
              <a:rPr lang="en-US" sz="2400" dirty="0" err="1">
                <a:solidFill>
                  <a:schemeClr val="tx1"/>
                </a:solidFill>
              </a:rPr>
              <a:t>labour</a:t>
            </a:r>
            <a:r>
              <a:rPr lang="en-US" sz="2400" dirty="0">
                <a:solidFill>
                  <a:schemeClr val="tx1"/>
                </a:solidFill>
              </a:rPr>
              <a:t> within communities</a:t>
            </a:r>
          </a:p>
          <a:p>
            <a:pPr marL="0" indent="0"/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A total of 6032 </a:t>
            </a:r>
            <a:r>
              <a:rPr lang="en-US" sz="2400" dirty="0" err="1">
                <a:solidFill>
                  <a:schemeClr val="tx1"/>
                </a:solidFill>
              </a:rPr>
              <a:t>hh</a:t>
            </a:r>
            <a:r>
              <a:rPr lang="en-US" sz="2400" dirty="0">
                <a:solidFill>
                  <a:schemeClr val="tx1"/>
                </a:solidFill>
              </a:rPr>
              <a:t>  received vines in 2017</a:t>
            </a:r>
          </a:p>
        </p:txBody>
      </p:sp>
      <p:pic>
        <p:nvPicPr>
          <p:cNvPr id="10" name="Picture 16" descr="BANNER PPT SP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BANNER PPT SP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5" y="-1127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Macintosh HD:private:var:folders:z3:dfg5j48x0cq25h2pfbxzhjbc0000gp:T:TemporaryItems:Logo GROW and  EAT OFSP new sep 2014[1]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2487" y="0"/>
            <a:ext cx="14287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-16330" y="1351726"/>
            <a:ext cx="9306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9900"/>
                </a:solidFill>
                <a:latin typeface="+mj-lt"/>
                <a:ea typeface="ＭＳ Ｐゴシック" charset="0"/>
                <a:cs typeface="+mj-cs"/>
              </a:rPr>
              <a:t>Vine dissemination-</a:t>
            </a:r>
            <a:r>
              <a:rPr lang="en-US" sz="3200" dirty="0">
                <a:latin typeface="+mj-lt"/>
                <a:ea typeface="ＭＳ Ｐゴシック" charset="0"/>
                <a:cs typeface="+mj-cs"/>
              </a:rPr>
              <a:t> for root production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212" y="2371988"/>
            <a:ext cx="4057771" cy="410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19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280160"/>
            <a:ext cx="8229600" cy="868680"/>
          </a:xfrm>
        </p:spPr>
        <p:txBody>
          <a:bodyPr/>
          <a:lstStyle/>
          <a:p>
            <a:r>
              <a:rPr lang="en-US" dirty="0"/>
              <a:t>Technology development- varieties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2608" y="2039112"/>
            <a:ext cx="86319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25 Participatory Variety Selection (PVS) trials in 5 districts</a:t>
            </a:r>
          </a:p>
          <a:p>
            <a:endParaRPr lang="en-US" sz="1600" dirty="0"/>
          </a:p>
          <a:p>
            <a:endParaRPr lang="en-US" sz="1400" dirty="0"/>
          </a:p>
          <a:p>
            <a:r>
              <a:rPr lang="en-US" sz="2400" dirty="0"/>
              <a:t>23 trials were harvested and field days were conducted at</a:t>
            </a:r>
          </a:p>
          <a:p>
            <a:pPr lvl="0"/>
            <a:r>
              <a:rPr lang="en-US" sz="2400" dirty="0" err="1"/>
              <a:t>Pondako</a:t>
            </a:r>
            <a:r>
              <a:rPr lang="en-US" sz="2400" dirty="0"/>
              <a:t> village in </a:t>
            </a:r>
            <a:r>
              <a:rPr lang="en-US" sz="2400" dirty="0" err="1"/>
              <a:t>Lundazi</a:t>
            </a:r>
            <a:r>
              <a:rPr lang="en-US" sz="2400" dirty="0"/>
              <a:t>: 127 (63 males and 64 females)</a:t>
            </a:r>
          </a:p>
          <a:p>
            <a:pPr lvl="0"/>
            <a:r>
              <a:rPr lang="en-US" sz="2400" dirty="0" err="1"/>
              <a:t>Chimkombe</a:t>
            </a:r>
            <a:r>
              <a:rPr lang="en-US" sz="2400" dirty="0"/>
              <a:t> village in </a:t>
            </a:r>
            <a:r>
              <a:rPr lang="en-US" sz="2400" dirty="0" err="1"/>
              <a:t>Petauke</a:t>
            </a:r>
            <a:r>
              <a:rPr lang="en-US" sz="2400" dirty="0"/>
              <a:t> 147(89 males and 58 female)</a:t>
            </a:r>
          </a:p>
          <a:p>
            <a:pPr lvl="0"/>
            <a:r>
              <a:rPr lang="en-US" sz="2400" dirty="0" err="1"/>
              <a:t>Chilingondi</a:t>
            </a:r>
            <a:r>
              <a:rPr lang="en-US" sz="2400" dirty="0"/>
              <a:t> Schemes in </a:t>
            </a:r>
            <a:r>
              <a:rPr lang="en-US" sz="2400" dirty="0" err="1"/>
              <a:t>Katete</a:t>
            </a:r>
            <a:r>
              <a:rPr lang="en-US" sz="2400" dirty="0"/>
              <a:t> 41 (23 males and 18 females)</a:t>
            </a:r>
          </a:p>
          <a:p>
            <a:pPr lvl="0"/>
            <a:r>
              <a:rPr lang="en-US" sz="2400" dirty="0"/>
              <a:t> </a:t>
            </a:r>
            <a:r>
              <a:rPr lang="en-US" sz="2400" dirty="0" err="1"/>
              <a:t>Nkhalikali</a:t>
            </a:r>
            <a:r>
              <a:rPr lang="en-US" sz="2400" dirty="0"/>
              <a:t> shed in </a:t>
            </a:r>
            <a:r>
              <a:rPr lang="en-US" sz="2400" dirty="0" err="1"/>
              <a:t>Chipata</a:t>
            </a:r>
            <a:r>
              <a:rPr lang="en-US" sz="2400" dirty="0"/>
              <a:t>  105. (50 males and 55 females)</a:t>
            </a:r>
          </a:p>
          <a:p>
            <a:pPr lvl="0"/>
            <a:endParaRPr lang="en-US" sz="1600" b="1" dirty="0"/>
          </a:p>
          <a:p>
            <a:pPr lvl="0"/>
            <a:r>
              <a:rPr lang="en-US" sz="2400" b="1" dirty="0"/>
              <a:t>Testing genotypes: </a:t>
            </a:r>
            <a:r>
              <a:rPr lang="en-US" sz="2400" dirty="0"/>
              <a:t>ZAMBEZI/2; NC 09350 MUSG; EXCEL 8 and MUSG 0614-24/32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Check- Olympia (and </a:t>
            </a:r>
            <a:r>
              <a:rPr lang="en-US" sz="2400" dirty="0" err="1"/>
              <a:t>Chunfwa</a:t>
            </a:r>
            <a:r>
              <a:rPr lang="en-US" sz="2400" dirty="0"/>
              <a:t> at </a:t>
            </a:r>
            <a:r>
              <a:rPr lang="en-US" sz="2400" dirty="0" err="1"/>
              <a:t>Msekera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5242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31282"/>
            <a:ext cx="9144000" cy="528242"/>
          </a:xfrm>
        </p:spPr>
        <p:txBody>
          <a:bodyPr/>
          <a:lstStyle/>
          <a:p>
            <a:r>
              <a:rPr lang="en-US" sz="2800" b="1" dirty="0"/>
              <a:t>Table 2: OFSP Mean Root (2015/16) </a:t>
            </a:r>
            <a:r>
              <a:rPr lang="en-US" sz="2800" b="1" dirty="0" err="1"/>
              <a:t>Msekera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68761"/>
              </p:ext>
            </p:extLst>
          </p:nvPr>
        </p:nvGraphicFramePr>
        <p:xfrm>
          <a:off x="0" y="1459526"/>
          <a:ext cx="9144000" cy="5339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389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98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64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Germplasm -  Ranked Order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Mean Yield t/ha)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COMPARISON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(MUSG 0616-161/27)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25.89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(MUSG 0614-24/32)           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24.33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(OLYMPIA CHECK)         </a:t>
                      </a:r>
                      <a:r>
                        <a:rPr lang="en-US" sz="1800" b="1" dirty="0">
                          <a:solidFill>
                            <a:srgbClr val="4E8250"/>
                          </a:solidFill>
                          <a:effectLst/>
                        </a:rPr>
                        <a:t>    </a:t>
                      </a:r>
                      <a:endParaRPr lang="en-US" sz="1800" b="1" dirty="0">
                        <a:solidFill>
                          <a:srgbClr val="4E82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22.56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ABC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(MUSG 0614-24/15)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22.5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ABC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(NC 09-350MUSG)          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21.78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ABC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(MUSG 0616-161/11)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20.72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ABCD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(EXEL 8)                      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18.94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BCD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(MANSA RED)                    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17.17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CDE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(ZAMBEZI/2)                     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17.11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CDE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(CHUMFWA CHECK)       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16.11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CDE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(15/2)                                    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14.28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DE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(L6 KANYASI)         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11.11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(NC 09-359 MUSG)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10.61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LSD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6.77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Grand Mean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18.70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Coefficient of Variation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21.49%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102"/>
            <a:ext cx="9143999" cy="921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4580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712758"/>
              </p:ext>
            </p:extLst>
          </p:nvPr>
        </p:nvGraphicFramePr>
        <p:xfrm>
          <a:off x="0" y="1677175"/>
          <a:ext cx="9053099" cy="51337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8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2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869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Sr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/No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VARIETY/GENOTYPE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MEAN YIELD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OLYMPIA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44.25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EXCEL 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42.67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MUSG 0616-161/27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40.39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NC 09-350 MUSG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39.89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MUSG 0616-24/32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38.53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MUSG 0616-161/11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37.51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ZAMBEZI/2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33.42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CHUMFWA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29.75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MUSG 0614-24/15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28.67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619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Coefficient of Variation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9.71%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1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l.s.d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at 0.05 alpha level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6.29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Grand Mean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37.22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102"/>
            <a:ext cx="9143999" cy="9217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077586"/>
            <a:ext cx="9144000" cy="528242"/>
          </a:xfrm>
        </p:spPr>
        <p:txBody>
          <a:bodyPr/>
          <a:lstStyle/>
          <a:p>
            <a:r>
              <a:rPr lang="en-US" sz="2800" b="1" dirty="0"/>
              <a:t>Table 3: OFSP Mean Root (2016/17) </a:t>
            </a:r>
            <a:r>
              <a:rPr lang="en-US" sz="2800" b="1" dirty="0" err="1"/>
              <a:t>Msekera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27314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210303791"/>
              </p:ext>
            </p:extLst>
          </p:nvPr>
        </p:nvGraphicFramePr>
        <p:xfrm>
          <a:off x="0" y="2070980"/>
          <a:ext cx="4335332" cy="3424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3070" y="5421989"/>
            <a:ext cx="4568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PETAUKE</a:t>
            </a:r>
          </a:p>
          <a:p>
            <a:r>
              <a:rPr lang="en-US" dirty="0"/>
              <a:t>Grand Mean= 8.12 t/ha, Coefficient of Variation=   36.97%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74609" y="5476853"/>
            <a:ext cx="3681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SINDA</a:t>
            </a:r>
          </a:p>
          <a:p>
            <a:r>
              <a:rPr lang="en-US" dirty="0"/>
              <a:t>Grand Mean= 9.2 t/ha, Coefficient of Variation=   30.44%</a:t>
            </a:r>
          </a:p>
          <a:p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897647204"/>
              </p:ext>
            </p:extLst>
          </p:nvPr>
        </p:nvGraphicFramePr>
        <p:xfrm>
          <a:off x="4791457" y="2070980"/>
          <a:ext cx="4206240" cy="3118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3070" y="1261872"/>
            <a:ext cx="8232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 farm performance of genotypes by district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2091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834451486"/>
              </p:ext>
            </p:extLst>
          </p:nvPr>
        </p:nvGraphicFramePr>
        <p:xfrm>
          <a:off x="201169" y="2029448"/>
          <a:ext cx="4608575" cy="3872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2234" y="5854613"/>
            <a:ext cx="6296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LUNDAZI</a:t>
            </a:r>
          </a:p>
          <a:p>
            <a:r>
              <a:rPr lang="en-US" b="1" dirty="0"/>
              <a:t>Grand Mean= 12 t/ha, CV=   31.49%. </a:t>
            </a:r>
          </a:p>
          <a:p>
            <a:endParaRPr lang="en-US" b="1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97527726"/>
              </p:ext>
            </p:extLst>
          </p:nvPr>
        </p:nvGraphicFramePr>
        <p:xfrm>
          <a:off x="4809744" y="2556673"/>
          <a:ext cx="4334256" cy="3274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3070" y="1225296"/>
            <a:ext cx="8232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 farm performance of genotypes In </a:t>
            </a:r>
            <a:r>
              <a:rPr lang="en-US" sz="2800" dirty="0" err="1"/>
              <a:t>Lundazi</a:t>
            </a:r>
            <a:r>
              <a:rPr lang="en-US" sz="2800" dirty="0"/>
              <a:t> and </a:t>
            </a:r>
            <a:r>
              <a:rPr lang="en-US" sz="2800" dirty="0" err="1"/>
              <a:t>Chipata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407408" y="5901932"/>
            <a:ext cx="5102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CHIPATA</a:t>
            </a:r>
          </a:p>
          <a:p>
            <a:r>
              <a:rPr lang="en-US" b="1" dirty="0"/>
              <a:t>       Grand Mean= 7.75 t/ha, CV=   32.97%</a:t>
            </a:r>
          </a:p>
          <a:p>
            <a:endParaRPr lang="en-US" b="1" dirty="0"/>
          </a:p>
        </p:txBody>
      </p:sp>
      <p:pic>
        <p:nvPicPr>
          <p:cNvPr id="9" name="Picture 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0322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293876"/>
            <a:ext cx="8229600" cy="868680"/>
          </a:xfrm>
        </p:spPr>
        <p:txBody>
          <a:bodyPr/>
          <a:lstStyle/>
          <a:p>
            <a:r>
              <a:rPr lang="en-US" dirty="0"/>
              <a:t>Preference taste results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24172200"/>
              </p:ext>
            </p:extLst>
          </p:nvPr>
        </p:nvGraphicFramePr>
        <p:xfrm>
          <a:off x="164592" y="1993392"/>
          <a:ext cx="5010912" cy="4645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/>
          <p:cNvSpPr/>
          <p:nvPr/>
        </p:nvSpPr>
        <p:spPr>
          <a:xfrm>
            <a:off x="5632704" y="1993392"/>
            <a:ext cx="3218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Garamond" panose="02020404030301010803" pitchFamily="18" charset="0"/>
                <a:ea typeface="SimSun" panose="02010600030101010101" pitchFamily="2" charset="-122"/>
              </a:rPr>
              <a:t>A total of 874 farmers participated in the taste evaluation </a:t>
            </a:r>
          </a:p>
          <a:p>
            <a:pPr marL="228600" marR="0" algn="just"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marL="22860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Garamond" panose="02020404030301010803" pitchFamily="18" charset="0"/>
                <a:ea typeface="SimSun" panose="02010600030101010101" pitchFamily="2" charset="-122"/>
              </a:rPr>
              <a:t>The most preferred varieties were NC 09-350 MUSG and ZAMBEZI/2. 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31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7" y="1294530"/>
            <a:ext cx="9077282" cy="507818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Africa RISING going to scale -OFSP (Nov 2015 to Sept 2017)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600" dirty="0">
                <a:solidFill>
                  <a:schemeClr val="tx1"/>
                </a:solidFill>
              </a:rPr>
              <a:t>The integration of agriculture, nutrition and marketing  of OFSP to contribute to addressing Vitamin A Deficiency (VAD) in Eastern Province of Zambia </a:t>
            </a: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/>
            </a: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Through capacity strengthening among partners to contribute towards an overall goal of improving diet diversity, increasing vitamin A intakes, and reducing food insecurity in the province</a:t>
            </a: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166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0570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2" y="1001988"/>
            <a:ext cx="9140337" cy="607611"/>
          </a:xfrm>
        </p:spPr>
        <p:txBody>
          <a:bodyPr/>
          <a:lstStyle/>
          <a:p>
            <a:r>
              <a:rPr lang="en-US" dirty="0"/>
              <a:t>Elite genotypes  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" y="1548474"/>
            <a:ext cx="4218716" cy="2669826"/>
          </a:xfrm>
          <a:prstGeom prst="rect">
            <a:avLst/>
          </a:prstGeom>
        </p:spPr>
      </p:pic>
      <p:pic>
        <p:nvPicPr>
          <p:cNvPr id="9" name="Picture 8" descr="C:\Users\Simon\Desktop\AFRICA RISISNG\IMG-20170701-WA0008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351" y="1420586"/>
            <a:ext cx="4203163" cy="30716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552906" y="4552046"/>
            <a:ext cx="559109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latin typeface="+mj-lt"/>
                <a:ea typeface="ＭＳ Ｐゴシック" charset="0"/>
                <a:cs typeface="+mj-cs"/>
              </a:rPr>
              <a:t>The two varieties, NC 09-350 MUSG and ZAMBEZI/2 are recommended for submission to initiate technology release process</a:t>
            </a:r>
            <a:endParaRPr lang="en-US" sz="2400" dirty="0">
              <a:latin typeface="+mj-lt"/>
              <a:ea typeface="ＭＳ Ｐゴシック" charset="0"/>
              <a:cs typeface="+mj-cs"/>
            </a:endParaRPr>
          </a:p>
          <a:p>
            <a:endParaRPr lang="en-US" sz="2000" b="1" dirty="0"/>
          </a:p>
        </p:txBody>
      </p:sp>
      <p:pic>
        <p:nvPicPr>
          <p:cNvPr id="12" name="Picture 11" descr="C:\Users\Simon\Desktop\AFRICA RISISNG\IMG_20170623_11224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466" y="4292824"/>
            <a:ext cx="2990851" cy="2466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743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" y="1389888"/>
            <a:ext cx="9034271" cy="868680"/>
          </a:xfrm>
        </p:spPr>
        <p:txBody>
          <a:bodyPr/>
          <a:lstStyle/>
          <a:p>
            <a:r>
              <a:rPr lang="en-US" dirty="0"/>
              <a:t>Agronomic studies-Preliminary CA results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834244414"/>
              </p:ext>
            </p:extLst>
          </p:nvPr>
        </p:nvGraphicFramePr>
        <p:xfrm>
          <a:off x="387413" y="2050923"/>
          <a:ext cx="7951915" cy="4532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7834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260" y="1818801"/>
            <a:ext cx="888023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Demo plots and field days</a:t>
            </a:r>
          </a:p>
          <a:p>
            <a:endParaRPr lang="en-US" sz="1600" dirty="0"/>
          </a:p>
          <a:p>
            <a:r>
              <a:rPr lang="en-US" sz="2600" b="1" dirty="0">
                <a:solidFill>
                  <a:srgbClr val="00B050"/>
                </a:solidFill>
              </a:rPr>
              <a:t>17 school demos, of which 8 were Mary’s Meals in </a:t>
            </a:r>
            <a:r>
              <a:rPr lang="en-US" sz="2600" b="1" dirty="0" err="1">
                <a:solidFill>
                  <a:srgbClr val="00B050"/>
                </a:solidFill>
              </a:rPr>
              <a:t>Chipata</a:t>
            </a:r>
            <a:r>
              <a:rPr lang="en-US" sz="2600" b="1" dirty="0">
                <a:solidFill>
                  <a:srgbClr val="00B050"/>
                </a:solidFill>
              </a:rPr>
              <a:t> through school demos; a total of 3610 pupils (1874 boys, 1736 girls) were reached with nutritional messages of OFSP from 8 Mary’s Meals schools</a:t>
            </a:r>
          </a:p>
          <a:p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2600" b="1" dirty="0">
                <a:solidFill>
                  <a:srgbClr val="FF0000"/>
                </a:solidFill>
              </a:rPr>
              <a:t>Nutritional lessons at clinics during vine dissemination</a:t>
            </a:r>
          </a:p>
          <a:p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2600" b="1" dirty="0">
                <a:solidFill>
                  <a:srgbClr val="0070C0"/>
                </a:solidFill>
              </a:rPr>
              <a:t>Use of drama, Flyers and sign boards</a:t>
            </a:r>
          </a:p>
          <a:p>
            <a:endParaRPr lang="en-US" sz="1600" dirty="0"/>
          </a:p>
          <a:p>
            <a:r>
              <a:rPr lang="en-US" sz="2600" dirty="0"/>
              <a:t>19 radio programs and adverts-Radio Breeze&gt;1 million listeners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166" y="1099596"/>
            <a:ext cx="8229600" cy="522378"/>
          </a:xfrm>
        </p:spPr>
        <p:txBody>
          <a:bodyPr/>
          <a:lstStyle/>
          <a:p>
            <a:r>
              <a:rPr lang="en-US" dirty="0"/>
              <a:t>Nutritional knowledge dissemination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3854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166" y="1044732"/>
            <a:ext cx="8229600" cy="522378"/>
          </a:xfrm>
        </p:spPr>
        <p:txBody>
          <a:bodyPr/>
          <a:lstStyle/>
          <a:p>
            <a:r>
              <a:rPr lang="en-US" dirty="0"/>
              <a:t>Nutritional knowledge dissemination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6" y="1628055"/>
            <a:ext cx="3933330" cy="25857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153239"/>
            <a:ext cx="3968496" cy="2686473"/>
          </a:xfrm>
          <a:prstGeom prst="rect">
            <a:avLst/>
          </a:prstGeom>
        </p:spPr>
      </p:pic>
      <p:pic>
        <p:nvPicPr>
          <p:cNvPr id="10" name="Picture 9" descr="C:\Users\User\Desktop\chipata 2014\Pictures\General 2014&amp;15\20150205_1412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5425" y="3291840"/>
            <a:ext cx="4608574" cy="35478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003661" y="1701207"/>
            <a:ext cx="48843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Nutritional messages through clinics and school children</a:t>
            </a:r>
          </a:p>
        </p:txBody>
      </p:sp>
    </p:spTree>
    <p:extLst>
      <p:ext uri="{BB962C8B-B14F-4D97-AF65-F5344CB8AC3E}">
        <p14:creationId xmlns:p14="http://schemas.microsoft.com/office/powerpoint/2010/main" val="1994963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8452"/>
            <a:ext cx="9144000" cy="529954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012626"/>
            <a:ext cx="9144000" cy="510657"/>
          </a:xfrm>
        </p:spPr>
        <p:txBody>
          <a:bodyPr/>
          <a:lstStyle/>
          <a:p>
            <a:r>
              <a:rPr lang="en-US" sz="2800" dirty="0"/>
              <a:t>Nutritional knowledge dissemination …</a:t>
            </a:r>
          </a:p>
        </p:txBody>
      </p:sp>
      <p:pic>
        <p:nvPicPr>
          <p:cNvPr id="5" name="Picture 4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3672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166" y="1099596"/>
            <a:ext cx="8834514" cy="522378"/>
          </a:xfrm>
        </p:spPr>
        <p:txBody>
          <a:bodyPr/>
          <a:lstStyle/>
          <a:p>
            <a:r>
              <a:rPr lang="en-US" dirty="0"/>
              <a:t>OFSP commercialization- roots and vines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6" y="3525012"/>
            <a:ext cx="4443983" cy="3332988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92" y="1775085"/>
            <a:ext cx="4535424" cy="32439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2608" y="5157216"/>
            <a:ext cx="4187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Rebranded sign 42 boards of active vine multipliers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56047" y="1982202"/>
            <a:ext cx="4187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Linking producers for marketing to vendors and other farmers</a:t>
            </a:r>
          </a:p>
        </p:txBody>
      </p:sp>
    </p:spTree>
    <p:extLst>
      <p:ext uri="{BB962C8B-B14F-4D97-AF65-F5344CB8AC3E}">
        <p14:creationId xmlns:p14="http://schemas.microsoft.com/office/powerpoint/2010/main" val="3819495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08047" y="5621917"/>
            <a:ext cx="41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*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8452"/>
            <a:ext cx="9144000" cy="5046785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043073"/>
            <a:ext cx="9144000" cy="868680"/>
          </a:xfrm>
        </p:spPr>
        <p:txBody>
          <a:bodyPr/>
          <a:lstStyle/>
          <a:p>
            <a:r>
              <a:rPr lang="en-US" sz="2800" dirty="0"/>
              <a:t>Vine and root marketing promotion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79193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:\Users\Chali\AppData\Local\Microsoft\Windows\Temporary Internet Files\Content.Word\WP_20160421_006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1" y="1731485"/>
            <a:ext cx="7282542" cy="415725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010415"/>
            <a:ext cx="9144000" cy="868680"/>
          </a:xfrm>
        </p:spPr>
        <p:txBody>
          <a:bodyPr/>
          <a:lstStyle/>
          <a:p>
            <a:r>
              <a:rPr lang="en-US" b="1" dirty="0"/>
              <a:t>Linking of farmers to markets 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0" y="6018058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Worked with SAIOMA to train vine multipliers and link them to </a:t>
            </a:r>
            <a:r>
              <a:rPr lang="en-US" sz="2400" dirty="0" err="1"/>
              <a:t>agro</a:t>
            </a:r>
            <a:r>
              <a:rPr lang="en-US" sz="2400" dirty="0"/>
              <a:t>-dealers </a:t>
            </a:r>
          </a:p>
        </p:txBody>
      </p:sp>
    </p:spTree>
    <p:extLst>
      <p:ext uri="{BB962C8B-B14F-4D97-AF65-F5344CB8AC3E}">
        <p14:creationId xmlns:p14="http://schemas.microsoft.com/office/powerpoint/2010/main" val="1998917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62" y="1005840"/>
            <a:ext cx="8229600" cy="868680"/>
          </a:xfrm>
        </p:spPr>
        <p:txBody>
          <a:bodyPr/>
          <a:lstStyle/>
          <a:p>
            <a:r>
              <a:rPr lang="en-US" dirty="0"/>
              <a:t>Summary of activities and targets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265046"/>
              </p:ext>
            </p:extLst>
          </p:nvPr>
        </p:nvGraphicFramePr>
        <p:xfrm>
          <a:off x="146303" y="1719072"/>
          <a:ext cx="8924544" cy="50657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72001">
                  <a:extLst>
                    <a:ext uri="{9D8B030D-6E8A-4147-A177-3AD203B41FA5}">
                      <a16:colId xmlns:a16="http://schemas.microsoft.com/office/drawing/2014/main" xmlns="" val="1397858144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xmlns="" val="283009178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381583352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xmlns="" val="1146448297"/>
                    </a:ext>
                  </a:extLst>
                </a:gridCol>
                <a:gridCol w="1243583">
                  <a:extLst>
                    <a:ext uri="{9D8B030D-6E8A-4147-A177-3AD203B41FA5}">
                      <a16:colId xmlns:a16="http://schemas.microsoft.com/office/drawing/2014/main" xmlns="" val="3446054940"/>
                    </a:ext>
                  </a:extLst>
                </a:gridCol>
              </a:tblGrid>
              <a:tr h="49836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Year of implementation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2015/16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206/17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6865295"/>
                  </a:ext>
                </a:extLst>
              </a:tr>
              <a:tr h="59304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Activity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Target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Achieved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Target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Achieved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834393053"/>
                  </a:ext>
                </a:extLst>
              </a:tr>
              <a:tr h="12024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2.1a Support for production of breeder/foundation seeds (vine bundles)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1000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887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600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29818989"/>
                  </a:ext>
                </a:extLst>
              </a:tr>
              <a:tr h="80575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2.1b Recruit and train vine multipliers and partners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220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214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628386420"/>
                  </a:ext>
                </a:extLst>
              </a:tr>
              <a:tr h="11235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2.1c Support the multiplication of vines by vine multipliers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12500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8795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794219362"/>
                  </a:ext>
                </a:extLst>
              </a:tr>
              <a:tr h="8426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2.1d OFSP vine dissemination to beneficiaries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8795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6000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6032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81060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333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405943"/>
              </p:ext>
            </p:extLst>
          </p:nvPr>
        </p:nvGraphicFramePr>
        <p:xfrm>
          <a:off x="122126" y="1664211"/>
          <a:ext cx="8875570" cy="50474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7373">
                  <a:extLst>
                    <a:ext uri="{9D8B030D-6E8A-4147-A177-3AD203B41FA5}">
                      <a16:colId xmlns:a16="http://schemas.microsoft.com/office/drawing/2014/main" xmlns="" val="2328377298"/>
                    </a:ext>
                  </a:extLst>
                </a:gridCol>
                <a:gridCol w="808676">
                  <a:extLst>
                    <a:ext uri="{9D8B030D-6E8A-4147-A177-3AD203B41FA5}">
                      <a16:colId xmlns:a16="http://schemas.microsoft.com/office/drawing/2014/main" xmlns="" val="2184160504"/>
                    </a:ext>
                  </a:extLst>
                </a:gridCol>
                <a:gridCol w="1283887">
                  <a:extLst>
                    <a:ext uri="{9D8B030D-6E8A-4147-A177-3AD203B41FA5}">
                      <a16:colId xmlns:a16="http://schemas.microsoft.com/office/drawing/2014/main" xmlns="" val="2104146726"/>
                    </a:ext>
                  </a:extLst>
                </a:gridCol>
                <a:gridCol w="855925">
                  <a:extLst>
                    <a:ext uri="{9D8B030D-6E8A-4147-A177-3AD203B41FA5}">
                      <a16:colId xmlns:a16="http://schemas.microsoft.com/office/drawing/2014/main" xmlns="" val="485951777"/>
                    </a:ext>
                  </a:extLst>
                </a:gridCol>
                <a:gridCol w="1339709">
                  <a:extLst>
                    <a:ext uri="{9D8B030D-6E8A-4147-A177-3AD203B41FA5}">
                      <a16:colId xmlns:a16="http://schemas.microsoft.com/office/drawing/2014/main" xmlns="" val="1811760763"/>
                    </a:ext>
                  </a:extLst>
                </a:gridCol>
              </a:tblGrid>
              <a:tr h="42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Year of implementation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2015/16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206/17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0159488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Activity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Target</a:t>
                      </a:r>
                      <a:endParaRPr lang="en-US" sz="2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Achieved</a:t>
                      </a:r>
                      <a:endParaRPr lang="en-US" sz="2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Target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Achieved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0690816"/>
                  </a:ext>
                </a:extLst>
              </a:tr>
              <a:tr h="126187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2.1e Identify and support </a:t>
                      </a:r>
                      <a:r>
                        <a:rPr lang="en-US" sz="2000" u="none" strike="noStrike" dirty="0" err="1">
                          <a:effectLst/>
                        </a:rPr>
                        <a:t>agro</a:t>
                      </a:r>
                      <a:r>
                        <a:rPr lang="en-US" sz="2000" u="none" strike="noStrike" dirty="0">
                          <a:effectLst/>
                        </a:rPr>
                        <a:t> dealers to become linking points between multipliers and buyers of vines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20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16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27059028"/>
                  </a:ext>
                </a:extLst>
              </a:tr>
              <a:tr h="84124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2.2b Conduct studies on good  agronomic practices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87162037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2.3 Nutritional messages- radio adverts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24000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24000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12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39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21501136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Nutritional demos (field days)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5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466583041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Number of flyers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750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750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582125084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2.4 Support new variety release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97268404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2.5a Linking OFSP growers markets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45669928"/>
                  </a:ext>
                </a:extLst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7262" y="1005840"/>
            <a:ext cx="8229600" cy="86868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9pPr>
          </a:lstStyle>
          <a:p>
            <a:pPr defTabSz="914400"/>
            <a:r>
              <a:rPr lang="en-US" kern="0"/>
              <a:t>Summary of activities and targets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609043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03" y="1861457"/>
            <a:ext cx="8217354" cy="5061861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46957" y="1099297"/>
            <a:ext cx="8572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Sweetpotato production: by Central Statistical Office, </a:t>
            </a:r>
          </a:p>
          <a:p>
            <a:r>
              <a:rPr lang="en-US" sz="2400" dirty="0"/>
              <a:t>Zambia (2016)</a:t>
            </a:r>
          </a:p>
        </p:txBody>
      </p:sp>
    </p:spTree>
    <p:extLst>
      <p:ext uri="{BB962C8B-B14F-4D97-AF65-F5344CB8AC3E}">
        <p14:creationId xmlns:p14="http://schemas.microsoft.com/office/powerpoint/2010/main" val="15029561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6484"/>
            <a:ext cx="9144000" cy="594758"/>
          </a:xfrm>
        </p:spPr>
        <p:txBody>
          <a:bodyPr/>
          <a:lstStyle/>
          <a:p>
            <a:r>
              <a:rPr lang="en-GB" b="1" dirty="0">
                <a:latin typeface="Arial" panose="020B0604020202020204" pitchFamily="34" charset="0"/>
              </a:rPr>
              <a:t>Challenges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88469" y="2683728"/>
            <a:ext cx="878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Need for concerted efforts in technology dissemination- training and strengthen partnerships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904" y="1612954"/>
            <a:ext cx="878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Most wells dried up during the last vine multiplication season- vines were drying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368" y="3844680"/>
            <a:ext cx="8786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Need for concerted efforts in marketing of roots and vines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4656" y="4692024"/>
            <a:ext cx="878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Need for value addition to be off takers of the produce to trigger production</a:t>
            </a:r>
          </a:p>
        </p:txBody>
      </p:sp>
      <p:pic>
        <p:nvPicPr>
          <p:cNvPr id="11" name="Picture 10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4656" y="5980176"/>
            <a:ext cx="6829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Perishability of OFSP</a:t>
            </a:r>
          </a:p>
        </p:txBody>
      </p:sp>
    </p:spTree>
    <p:extLst>
      <p:ext uri="{BB962C8B-B14F-4D97-AF65-F5344CB8AC3E}">
        <p14:creationId xmlns:p14="http://schemas.microsoft.com/office/powerpoint/2010/main" val="12637140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62642"/>
            <a:ext cx="47244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BF4717"/>
                </a:solidFill>
              </a:rPr>
              <a:t>Opportunities for OFSP- processing</a:t>
            </a:r>
            <a:endParaRPr lang="en-US" sz="3200" b="1" dirty="0">
              <a:solidFill>
                <a:srgbClr val="BF471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78224" y="1134533"/>
            <a:ext cx="4989576" cy="489364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/>
              <a:t>Managing challenges: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Perishability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Seasonality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Food safety 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r>
              <a:rPr lang="en-US" sz="2400" b="1" dirty="0">
                <a:solidFill>
                  <a:srgbClr val="C00000"/>
                </a:solidFill>
              </a:rPr>
              <a:t>Capitalizing on opportunities: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rgbClr val="C00000"/>
                </a:solidFill>
              </a:rPr>
              <a:t>A wider spectrum of consumers (including urban, institutional)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rgbClr val="C00000"/>
                </a:solidFill>
              </a:rPr>
              <a:t>New consumer preferences (convenience, lifestyle, healthy choices)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rgbClr val="C00000"/>
                </a:solidFill>
              </a:rPr>
              <a:t>OFSP as an ingredient in a wider range of products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33751"/>
            <a:ext cx="4078224" cy="395649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77179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891" y="1074607"/>
            <a:ext cx="8802789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BF4717"/>
                </a:solidFill>
              </a:rPr>
              <a:t>How will the farmer benefit?</a:t>
            </a:r>
            <a:endParaRPr lang="en-US" sz="3200" b="1" dirty="0">
              <a:solidFill>
                <a:srgbClr val="BF471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5616" y="1721146"/>
            <a:ext cx="5269827" cy="5016758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/>
              <a:t>Improved markets from OFSP roots provide incentives for OFSP adoption and production among smallholders</a:t>
            </a:r>
          </a:p>
          <a:p>
            <a:endParaRPr lang="en-US" sz="2000" dirty="0"/>
          </a:p>
          <a:p>
            <a:pPr marL="800100" lvl="1" indent="-342900">
              <a:buFont typeface="Wingdings" charset="2"/>
              <a:buChar char="Ø"/>
            </a:pPr>
            <a:r>
              <a:rPr lang="en-US" sz="2000" dirty="0"/>
              <a:t>Nutrition </a:t>
            </a:r>
            <a:r>
              <a:rPr lang="en-US" sz="2000" b="1" dirty="0">
                <a:solidFill>
                  <a:srgbClr val="C00000"/>
                </a:solidFill>
              </a:rPr>
              <a:t>+ Income</a:t>
            </a:r>
          </a:p>
          <a:p>
            <a:pPr marL="800100" lvl="1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Increased public and private investments at sector level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dirty="0"/>
              <a:t>National breeding programs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dirty="0"/>
              <a:t>Investments in seed system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dirty="0"/>
              <a:t>Sector associations for advocacy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sz="2000" dirty="0">
                <a:solidFill>
                  <a:srgbClr val="C00000"/>
                </a:solidFill>
              </a:rPr>
              <a:t>Availability of quality planting material for smallholders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sz="2000" dirty="0">
                <a:solidFill>
                  <a:srgbClr val="C00000"/>
                </a:solidFill>
              </a:rPr>
              <a:t>Increased smallholder productivity </a:t>
            </a:r>
            <a:r>
              <a:rPr lang="en-US" sz="2000" dirty="0"/>
              <a:t>from improved varieties and planting material</a:t>
            </a:r>
          </a:p>
        </p:txBody>
      </p:sp>
      <p:pic>
        <p:nvPicPr>
          <p:cNvPr id="5" name="Picture 2" descr="C:\Users\TRemington\Pictures\Jan15 SwPot Planting\DSCN105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54130" y="2651760"/>
            <a:ext cx="3503470" cy="408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3860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7200" y="2999232"/>
            <a:ext cx="8229600" cy="2729211"/>
            <a:chOff x="225705" y="274796"/>
            <a:chExt cx="3237280" cy="1327766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2060343" y="617412"/>
              <a:ext cx="477541" cy="491744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9" name="Rounded Rectangle 8"/>
            <p:cNvSpPr/>
            <p:nvPr/>
          </p:nvSpPr>
          <p:spPr>
            <a:xfrm>
              <a:off x="225705" y="274796"/>
              <a:ext cx="897228" cy="526397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Expand technology platform</a:t>
              </a:r>
              <a:endParaRPr lang="en-US" sz="2000" dirty="0">
                <a:effectLst/>
                <a:ea typeface="Calibri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527269" y="274796"/>
              <a:ext cx="935716" cy="465553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Facilitate</a:t>
              </a:r>
            </a:p>
            <a:p>
              <a:pPr algn="ctr">
                <a:spcAft>
                  <a:spcPts val="0"/>
                </a:spcAft>
              </a:pPr>
              <a:r>
                <a:rPr lang="en-US" sz="2000" dirty="0">
                  <a:solidFill>
                    <a:srgbClr val="FFFFFF"/>
                  </a:solidFill>
                  <a:ea typeface="Calibri" charset="0"/>
                  <a:cs typeface="Times New Roman" charset="0"/>
                </a:rPr>
                <a:t>product</a:t>
              </a: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 innovation and marketing</a:t>
              </a:r>
              <a:endParaRPr lang="en-US" sz="2000" dirty="0">
                <a:effectLst/>
                <a:ea typeface="Calibri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403801" y="1084063"/>
              <a:ext cx="936223" cy="518499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Monitor development outcomes</a:t>
              </a:r>
              <a:endParaRPr lang="en-US" sz="2000" dirty="0">
                <a:effectLst/>
                <a:ea typeface="Calibri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140106" y="573302"/>
              <a:ext cx="1387163" cy="19106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124120" y="617412"/>
              <a:ext cx="573743" cy="455399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06944" y="1741175"/>
            <a:ext cx="5225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sz="2000" dirty="0"/>
              <a:t>OFSP is at a turning point 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New partnerships required 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We can make a huge difference in Africa</a:t>
            </a:r>
          </a:p>
        </p:txBody>
      </p:sp>
      <p:pic>
        <p:nvPicPr>
          <p:cNvPr id="17" name="Picture 16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67703" y="98256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D43402"/>
                </a:solidFill>
                <a:latin typeface="+mn-lt"/>
              </a:rPr>
              <a:t>Partnerships for the future</a:t>
            </a:r>
            <a:endParaRPr lang="en-US" sz="4000" dirty="0">
              <a:solidFill>
                <a:srgbClr val="D4340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75892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523" y="981456"/>
            <a:ext cx="8229600" cy="868680"/>
          </a:xfrm>
        </p:spPr>
        <p:txBody>
          <a:bodyPr/>
          <a:lstStyle/>
          <a:p>
            <a:r>
              <a:rPr lang="en-US" sz="7200" dirty="0"/>
              <a:t>Thank you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4" y="2048256"/>
            <a:ext cx="9096116" cy="4809744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438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614" y="2167136"/>
            <a:ext cx="8964387" cy="4180106"/>
          </a:xfrm>
        </p:spPr>
        <p:txBody>
          <a:bodyPr anchor="t">
            <a:no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OFSP is among the most effective sources of vitamin A 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125g of OFSP covers daily vitamin A need of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OFSP adoption is scalable through integrated agriculture-nutrition approaches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African countries are actively breeding OFSP; 42 locally adapted and productive OFSP varieties released since 2009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Zambia is contributing 5 varieties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457200" y="1220679"/>
            <a:ext cx="8296469" cy="787742"/>
          </a:xfrm>
          <a:solidFill>
            <a:schemeClr val="bg1">
              <a:alpha val="50000"/>
            </a:schemeClr>
          </a:solidFill>
          <a:ln w="25400" cap="sq">
            <a:noFill/>
            <a:miter lim="800000"/>
          </a:ln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buzz about OFSP</a:t>
            </a:r>
          </a:p>
        </p:txBody>
      </p:sp>
    </p:spTree>
    <p:extLst>
      <p:ext uri="{BB962C8B-B14F-4D97-AF65-F5344CB8AC3E}">
        <p14:creationId xmlns:p14="http://schemas.microsoft.com/office/powerpoint/2010/main" val="3218993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560522"/>
              </p:ext>
            </p:extLst>
          </p:nvPr>
        </p:nvGraphicFramePr>
        <p:xfrm>
          <a:off x="84668" y="1168404"/>
          <a:ext cx="9059331" cy="5428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3213">
                  <a:extLst>
                    <a:ext uri="{9D8B030D-6E8A-4147-A177-3AD203B41FA5}">
                      <a16:colId xmlns:a16="http://schemas.microsoft.com/office/drawing/2014/main" xmlns="" val="1030197871"/>
                    </a:ext>
                  </a:extLst>
                </a:gridCol>
                <a:gridCol w="1464652">
                  <a:extLst>
                    <a:ext uri="{9D8B030D-6E8A-4147-A177-3AD203B41FA5}">
                      <a16:colId xmlns:a16="http://schemas.microsoft.com/office/drawing/2014/main" xmlns="" val="6829589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1448612758"/>
                    </a:ext>
                  </a:extLst>
                </a:gridCol>
                <a:gridCol w="829088">
                  <a:extLst>
                    <a:ext uri="{9D8B030D-6E8A-4147-A177-3AD203B41FA5}">
                      <a16:colId xmlns:a16="http://schemas.microsoft.com/office/drawing/2014/main" xmlns="" val="1462674938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xmlns="" val="2173867160"/>
                    </a:ext>
                  </a:extLst>
                </a:gridCol>
                <a:gridCol w="1216539">
                  <a:extLst>
                    <a:ext uri="{9D8B030D-6E8A-4147-A177-3AD203B41FA5}">
                      <a16:colId xmlns:a16="http://schemas.microsoft.com/office/drawing/2014/main" xmlns="" val="3823414175"/>
                    </a:ext>
                  </a:extLst>
                </a:gridCol>
                <a:gridCol w="1630681">
                  <a:extLst>
                    <a:ext uri="{9D8B030D-6E8A-4147-A177-3AD203B41FA5}">
                      <a16:colId xmlns:a16="http://schemas.microsoft.com/office/drawing/2014/main" xmlns="" val="1032469152"/>
                    </a:ext>
                  </a:extLst>
                </a:gridCol>
                <a:gridCol w="1173398">
                  <a:extLst>
                    <a:ext uri="{9D8B030D-6E8A-4147-A177-3AD203B41FA5}">
                      <a16:colId xmlns:a16="http://schemas.microsoft.com/office/drawing/2014/main" xmlns="" val="3021281772"/>
                    </a:ext>
                  </a:extLst>
                </a:gridCol>
              </a:tblGrid>
              <a:tr h="609596">
                <a:tc gridSpan="8"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Table 1. Attributes of the varieties and year of release of OFSP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362904"/>
                  </a:ext>
                </a:extLst>
              </a:tr>
              <a:tr h="84343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Variety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Plant Type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Maturity Months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Yield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t/ha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Root Skin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Colour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Root Flesh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Colour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Year of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release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316036670"/>
                  </a:ext>
                </a:extLst>
              </a:tr>
              <a:tr h="658356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Olympia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4 - 5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25.47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Cream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6484419"/>
                  </a:ext>
                </a:extLst>
              </a:tr>
              <a:tr h="632006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Kokota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5 - 6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19.59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Cream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Pale 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14471943"/>
                  </a:ext>
                </a:extLst>
              </a:tr>
              <a:tr h="623600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Chiwoko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4 - 5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20.01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Cream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00744723"/>
                  </a:ext>
                </a:extLst>
              </a:tr>
              <a:tr h="694266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Chumfwa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4 - 5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19.86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Pink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57914726"/>
                  </a:ext>
                </a:extLst>
              </a:tr>
              <a:tr h="893543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Zambezi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Spreading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5 - 6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15.1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Pink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Deep 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1993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18467454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0636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37308"/>
            <a:ext cx="91440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Technology dissemination: 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For increased OFSP productivity</a:t>
            </a:r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Promotion of improved varieties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Demonstration of good production practices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Sustainable seed system</a:t>
            </a:r>
          </a:p>
          <a:p>
            <a:endParaRPr 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Technology development: 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Varieties and production practices</a:t>
            </a:r>
          </a:p>
          <a:p>
            <a:endParaRPr lang="en-GB" sz="1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GB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Nutritional knowledge transfer: </a:t>
            </a:r>
            <a:r>
              <a:rPr lang="en-GB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To enhance improved dietary practices by including OFSP   </a:t>
            </a:r>
          </a:p>
          <a:p>
            <a:endParaRPr lang="en-GB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GB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Commercialising vine and root production:</a:t>
            </a:r>
            <a:r>
              <a:rPr lang="en-GB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For sustaining vine and root production within communities as source of income</a:t>
            </a:r>
          </a:p>
          <a:p>
            <a:endParaRPr lang="en-GB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Project districts: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Petauke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Lundazi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Katete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Sinda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and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Chipata</a:t>
            </a:r>
            <a:r>
              <a:rPr lang="en-GB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1852"/>
            <a:ext cx="9144000" cy="651334"/>
          </a:xfrm>
        </p:spPr>
        <p:txBody>
          <a:bodyPr/>
          <a:lstStyle/>
          <a:p>
            <a:r>
              <a:rPr lang="en-US" sz="3200" dirty="0"/>
              <a:t>Outline of AR-OFSP activities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74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6677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04" y="977757"/>
            <a:ext cx="8846614" cy="616782"/>
          </a:xfrm>
        </p:spPr>
        <p:txBody>
          <a:bodyPr/>
          <a:lstStyle/>
          <a:p>
            <a:r>
              <a:rPr lang="en-US" dirty="0"/>
              <a:t>Approach: </a:t>
            </a:r>
            <a:r>
              <a:rPr lang="en-US" dirty="0">
                <a:solidFill>
                  <a:schemeClr val="tx1"/>
                </a:solidFill>
              </a:rPr>
              <a:t>W</a:t>
            </a:r>
            <a:r>
              <a:rPr lang="en-US" sz="3200" dirty="0">
                <a:solidFill>
                  <a:schemeClr val="tx1"/>
                </a:solidFill>
              </a:rPr>
              <a:t>orking partners  </a:t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1231" y="1791395"/>
            <a:ext cx="2102613" cy="13673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450" y="3186330"/>
            <a:ext cx="2102613" cy="11389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852" y="1486363"/>
            <a:ext cx="1625600" cy="1625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173" y="1897464"/>
            <a:ext cx="1275563" cy="1413462"/>
          </a:xfrm>
          <a:prstGeom prst="rect">
            <a:avLst/>
          </a:prstGeom>
        </p:spPr>
      </p:pic>
      <p:pic>
        <p:nvPicPr>
          <p:cNvPr id="18" name="Picture 17" descr="G:\DCIM\100PHOTO\SAM_5874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2856" y="4720636"/>
            <a:ext cx="2911144" cy="212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50" y="3543307"/>
            <a:ext cx="2637546" cy="1011059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519" y="4813299"/>
            <a:ext cx="2717989" cy="204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DSC02129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5811" y="1430399"/>
            <a:ext cx="2360717" cy="22176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25064" y="4719440"/>
            <a:ext cx="2461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GIZ</a:t>
            </a:r>
          </a:p>
          <a:p>
            <a:r>
              <a:rPr lang="en-US" dirty="0"/>
              <a:t>CARE in Katete</a:t>
            </a:r>
          </a:p>
          <a:p>
            <a:r>
              <a:rPr lang="en-US" dirty="0"/>
              <a:t>CRS in Petauke</a:t>
            </a:r>
          </a:p>
          <a:p>
            <a:r>
              <a:rPr lang="en-US" dirty="0"/>
              <a:t>Nutritional committees of Katete and Petauke</a:t>
            </a:r>
          </a:p>
          <a:p>
            <a:r>
              <a:rPr lang="en-US" dirty="0"/>
              <a:t>Profit +</a:t>
            </a:r>
          </a:p>
          <a:p>
            <a:r>
              <a:rPr lang="en-US" dirty="0"/>
              <a:t>Mary’s Meals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5560" y="3743097"/>
            <a:ext cx="1503126" cy="861792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4"/>
            <a:ext cx="9143999" cy="970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7978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BANNER PPT SP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5" y="-1127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4476" y="1001355"/>
            <a:ext cx="8229600" cy="604510"/>
          </a:xfrm>
        </p:spPr>
        <p:txBody>
          <a:bodyPr/>
          <a:lstStyle/>
          <a:p>
            <a:r>
              <a:rPr lang="en-US" sz="3200" dirty="0"/>
              <a:t>Technology dissemination- varieties 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990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4934"/>
            <a:ext cx="3767328" cy="27622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6512" y="1825626"/>
            <a:ext cx="4890624" cy="498157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2116" y="1617113"/>
            <a:ext cx="5083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Mother Baby Trial (MBT)</a:t>
            </a:r>
          </a:p>
          <a:p>
            <a:r>
              <a:rPr lang="en-US" sz="2400" b="1" dirty="0"/>
              <a:t>66 mothers by 50 babies</a:t>
            </a:r>
          </a:p>
          <a:p>
            <a:r>
              <a:rPr lang="en-US" sz="2400" b="1" dirty="0"/>
              <a:t>Per mother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2116" y="2765438"/>
            <a:ext cx="41872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3 MBTs/camp officer; 1 camp  in </a:t>
            </a:r>
            <a:r>
              <a:rPr lang="en-US" sz="2400" dirty="0" err="1"/>
              <a:t>Sinda</a:t>
            </a:r>
            <a:r>
              <a:rPr lang="en-US" sz="2400" dirty="0"/>
              <a:t>; 8 in </a:t>
            </a:r>
            <a:r>
              <a:rPr lang="en-US" sz="2400" dirty="0" err="1"/>
              <a:t>Lundazi</a:t>
            </a:r>
            <a:r>
              <a:rPr lang="en-US" sz="2400" dirty="0"/>
              <a:t>, 8 in </a:t>
            </a:r>
            <a:r>
              <a:rPr lang="en-US" sz="2400" dirty="0" err="1"/>
              <a:t>Chipata</a:t>
            </a:r>
            <a:r>
              <a:rPr lang="en-US" sz="2400" dirty="0"/>
              <a:t>, 6 in </a:t>
            </a:r>
            <a:r>
              <a:rPr lang="en-US" sz="2400" dirty="0" err="1"/>
              <a:t>Katete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9357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acintosh HD:private:var:folders:z3:dfg5j48x0cq25h2pfbxzhjbc0000gp:T:TemporaryItems:Logo GROW and  EAT OFSP new sep 2014[1]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2487" y="0"/>
            <a:ext cx="14287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4475" y="1388398"/>
            <a:ext cx="8946761" cy="604510"/>
          </a:xfrm>
        </p:spPr>
        <p:txBody>
          <a:bodyPr/>
          <a:lstStyle/>
          <a:p>
            <a:r>
              <a:rPr lang="en-US" sz="3200" dirty="0"/>
              <a:t>…associated production technologies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6" y="2008397"/>
            <a:ext cx="4718957" cy="47107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3433" y="2808520"/>
            <a:ext cx="40993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Quality vines for planting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Plant population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Time of planting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Weeding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Pest and disease control and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Harvesting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Post harvest handling and storage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14481" y="2155371"/>
            <a:ext cx="40967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/>
              <a:t>Through demo plots</a:t>
            </a:r>
          </a:p>
        </p:txBody>
      </p:sp>
    </p:spTree>
    <p:extLst>
      <p:ext uri="{BB962C8B-B14F-4D97-AF65-F5344CB8AC3E}">
        <p14:creationId xmlns:p14="http://schemas.microsoft.com/office/powerpoint/2010/main" val="3981951554"/>
      </p:ext>
    </p:extLst>
  </p:cSld>
  <p:clrMapOvr>
    <a:masterClrMapping/>
  </p:clrMapOvr>
</p:sld>
</file>

<file path=ppt/theme/theme1.xml><?xml version="1.0" encoding="utf-8"?>
<a:theme xmlns:a="http://schemas.openxmlformats.org/drawingml/2006/main" name="CIP_Presentation_template">
  <a:themeElements>
    <a:clrScheme name="CIP_Presentation_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P_Presentation_templat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P_Presentati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22181</TotalTime>
  <Words>1512</Words>
  <Application>Microsoft Macintosh PowerPoint</Application>
  <PresentationFormat>On-screen Show (4:3)</PresentationFormat>
  <Paragraphs>438</Paragraphs>
  <Slides>34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Arial Black</vt:lpstr>
      <vt:lpstr>Calibri</vt:lpstr>
      <vt:lpstr>Garamond</vt:lpstr>
      <vt:lpstr>Gill Sans MT</vt:lpstr>
      <vt:lpstr>ＭＳ Ｐゴシック</vt:lpstr>
      <vt:lpstr>SimSun</vt:lpstr>
      <vt:lpstr>Times New Roman</vt:lpstr>
      <vt:lpstr>Wingdings</vt:lpstr>
      <vt:lpstr>CIP_Presentation_template</vt:lpstr>
      <vt:lpstr>PowerPoint Presentation</vt:lpstr>
      <vt:lpstr>Africa RISING going to scale -OFSP (Nov 2015 to Sept 2017)  The integration of agriculture, nutrition and marketing  of OFSP to contribute to addressing Vitamin A Deficiency (VAD) in Eastern Province of Zambia   Through capacity strengthening among partners to contribute towards an overall goal of improving diet diversity, increasing vitamin A intakes, and reducing food insecurity in the province    </vt:lpstr>
      <vt:lpstr>PowerPoint Presentation</vt:lpstr>
      <vt:lpstr>What’s the buzz about OFSP</vt:lpstr>
      <vt:lpstr>PowerPoint Presentation</vt:lpstr>
      <vt:lpstr>Outline of AR-OFSP activities</vt:lpstr>
      <vt:lpstr>Approach: Working partners   </vt:lpstr>
      <vt:lpstr>Technology dissemination- varieties </vt:lpstr>
      <vt:lpstr>…associated production technologies</vt:lpstr>
      <vt:lpstr>Yield results of OFSP demos and GM</vt:lpstr>
      <vt:lpstr>PowerPoint Presentation</vt:lpstr>
      <vt:lpstr>Decentralized vine multipliers (DVMs)</vt:lpstr>
      <vt:lpstr>Vine dissemination</vt:lpstr>
      <vt:lpstr>Technology development- varieties</vt:lpstr>
      <vt:lpstr>Table 2: OFSP Mean Root (2015/16) Msekera </vt:lpstr>
      <vt:lpstr>Table 3: OFSP Mean Root (2016/17) Msekera </vt:lpstr>
      <vt:lpstr>PowerPoint Presentation</vt:lpstr>
      <vt:lpstr>PowerPoint Presentation</vt:lpstr>
      <vt:lpstr>Preference taste results</vt:lpstr>
      <vt:lpstr>Elite genotypes  </vt:lpstr>
      <vt:lpstr>Agronomic studies-Preliminary CA results</vt:lpstr>
      <vt:lpstr>Nutritional knowledge dissemination </vt:lpstr>
      <vt:lpstr>Nutritional knowledge dissemination </vt:lpstr>
      <vt:lpstr>Nutritional knowledge dissemination …</vt:lpstr>
      <vt:lpstr>OFSP commercialization- roots and vines </vt:lpstr>
      <vt:lpstr>Vine and root marketing promotion</vt:lpstr>
      <vt:lpstr>Linking of farmers to markets </vt:lpstr>
      <vt:lpstr>Summary of activities and targets</vt:lpstr>
      <vt:lpstr>PowerPoint Presentation</vt:lpstr>
      <vt:lpstr>Challenges </vt:lpstr>
      <vt:lpstr>Opportunities for OFSP- processing</vt:lpstr>
      <vt:lpstr>How will the farmer benefit?</vt:lpstr>
      <vt:lpstr>Partnerships for the future</vt:lpstr>
      <vt:lpstr>Thank you</vt:lpstr>
    </vt:vector>
  </TitlesOfParts>
  <LinksUpToDate>false</LinksUpToDate>
  <SharedDoc>false</SharedDoc>
  <HyperlinkBase/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</dc:creator>
  <cp:lastModifiedBy>Odhong, Jonathan (IITA)</cp:lastModifiedBy>
  <cp:revision>511</cp:revision>
  <dcterms:created xsi:type="dcterms:W3CDTF">2012-03-15T14:45:31Z</dcterms:created>
  <dcterms:modified xsi:type="dcterms:W3CDTF">2017-09-09T10:17:37Z</dcterms:modified>
</cp:coreProperties>
</file>